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4" r:id="rId2"/>
    <p:sldId id="262" r:id="rId3"/>
    <p:sldId id="264" r:id="rId4"/>
    <p:sldId id="258" r:id="rId5"/>
    <p:sldId id="303" r:id="rId6"/>
    <p:sldId id="263" r:id="rId7"/>
    <p:sldId id="265" r:id="rId8"/>
    <p:sldId id="298" r:id="rId9"/>
    <p:sldId id="272" r:id="rId10"/>
    <p:sldId id="285" r:id="rId11"/>
    <p:sldId id="300" r:id="rId12"/>
    <p:sldId id="301" r:id="rId13"/>
    <p:sldId id="304" r:id="rId14"/>
    <p:sldId id="297" r:id="rId15"/>
    <p:sldId id="302" r:id="rId16"/>
    <p:sldId id="296" r:id="rId17"/>
    <p:sldId id="305" r:id="rId18"/>
    <p:sldId id="306" r:id="rId19"/>
    <p:sldId id="268" r:id="rId20"/>
    <p:sldId id="266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00" autoAdjust="0"/>
  </p:normalViewPr>
  <p:slideViewPr>
    <p:cSldViewPr showGuides="1">
      <p:cViewPr varScale="1">
        <p:scale>
          <a:sx n="83" d="100"/>
          <a:sy n="83" d="100"/>
        </p:scale>
        <p:origin x="-20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4DD786D0-A0BB-4AB3-94F9-431948DB6E09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450ACD1-53D7-4660-BA0B-11BD6FDC7AA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ACD1-53D7-4660-BA0B-11BD6FDC7AAA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9E159-0558-4936-8DC4-ECA94EB64768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CCB7D-0236-4825-A987-2BFED2BA59A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Stimulation error rates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-2362200" y="1524000"/>
            <a:ext cx="22459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8" descr="C:\Users\Miranda\Desktop\Speech &amp; Language Database\Videos\A97_KP_4-27-12\photos\A97_4-30-12_rep sites marked.png"/>
          <p:cNvPicPr>
            <a:picLocks/>
          </p:cNvPicPr>
          <p:nvPr/>
        </p:nvPicPr>
        <p:blipFill>
          <a:blip r:embed="rId3" cstate="print"/>
          <a:srcRect l="14906" t="5728" r="28104" b="21332"/>
          <a:stretch>
            <a:fillRect/>
          </a:stretch>
        </p:blipFill>
        <p:spPr bwMode="auto">
          <a:xfrm>
            <a:off x="2057400" y="1905000"/>
            <a:ext cx="1447800" cy="106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8" descr="C:\Users\Miranda\Desktop\Speech &amp; Language Database\Videos\A101_NR_7-2-12\A101_NR_7-2-12\A101_7-2-2012_rep sites marked.png"/>
          <p:cNvPicPr>
            <a:picLocks/>
          </p:cNvPicPr>
          <p:nvPr/>
        </p:nvPicPr>
        <p:blipFill>
          <a:blip r:embed="rId4" cstate="print"/>
          <a:srcRect l="15594" t="16821" r="29149" b="20525"/>
          <a:stretch>
            <a:fillRect/>
          </a:stretch>
        </p:blipFill>
        <p:spPr bwMode="auto">
          <a:xfrm>
            <a:off x="2057400" y="3124200"/>
            <a:ext cx="1447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8" descr="C:\Users\Miranda\Desktop\Speech &amp; Language Database\Videos\A103_MG_7-23-12\pictures\GALINDOMAXIMO_rep sites marked.PNG"/>
          <p:cNvPicPr>
            <a:picLocks/>
          </p:cNvPicPr>
          <p:nvPr/>
        </p:nvPicPr>
        <p:blipFill>
          <a:blip r:embed="rId5" cstate="print"/>
          <a:srcRect l="14041" t="11455" r="27931" b="15442"/>
          <a:stretch>
            <a:fillRect/>
          </a:stretch>
        </p:blipFill>
        <p:spPr bwMode="auto">
          <a:xfrm>
            <a:off x="2057400" y="4419600"/>
            <a:ext cx="1447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42739" y="1600200"/>
            <a:ext cx="264952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5791200" y="5867400"/>
            <a:ext cx="1066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mSTG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58000" y="5867400"/>
            <a:ext cx="7620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pSTG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 &gt;.28 (top 95%) p&gt;0.05 to mean chan30 WO 1-800</a:t>
            </a:r>
            <a:endParaRPr lang="en-US" dirty="0"/>
          </a:p>
        </p:txBody>
      </p:sp>
      <p:pic>
        <p:nvPicPr>
          <p:cNvPr id="64517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71600" y="1066800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3124200"/>
            <a:ext cx="69151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 &gt;.59 (top 95%) p&gt;0.05 to chan102 WO 1-800 (single trial </a:t>
            </a:r>
            <a:r>
              <a:rPr lang="en-US" dirty="0" err="1" smtClean="0"/>
              <a:t>corr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09600" y="1219200"/>
            <a:ext cx="5991007" cy="377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285750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14400" y="685800"/>
            <a:ext cx="6596063" cy="473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 &gt;.47(top 95%) p&gt;0.05 to chan</a:t>
            </a:r>
            <a:r>
              <a:rPr lang="en-US" dirty="0" smtClean="0"/>
              <a:t>21</a:t>
            </a:r>
            <a:r>
              <a:rPr lang="en-US" dirty="0" smtClean="0"/>
              <a:t> WO 1-800 (single trial </a:t>
            </a:r>
            <a:r>
              <a:rPr lang="en-US" dirty="0" err="1" smtClean="0"/>
              <a:t>corr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3057525"/>
            <a:ext cx="622935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43000" y="1295400"/>
            <a:ext cx="8153400" cy="504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Corr</a:t>
            </a:r>
            <a:r>
              <a:rPr lang="en-US" dirty="0" smtClean="0"/>
              <a:t> &gt;.27(top 95%) p&gt;0.05 to chan30 Beep 1-800 (single trial </a:t>
            </a:r>
            <a:r>
              <a:rPr lang="en-US" dirty="0" err="1" smtClean="0"/>
              <a:t>corr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3200400"/>
            <a:ext cx="548640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5886450"/>
            <a:ext cx="7115176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5048250"/>
            <a:ext cx="73723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4210050"/>
            <a:ext cx="7115176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3390900"/>
            <a:ext cx="7115176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2533650"/>
            <a:ext cx="7115176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62200" y="1695450"/>
            <a:ext cx="73723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38400" y="933450"/>
            <a:ext cx="7115176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 long </a:t>
            </a:r>
            <a:r>
              <a:rPr lang="en-US" dirty="0" err="1" smtClean="0"/>
              <a:t>vs</a:t>
            </a:r>
            <a:r>
              <a:rPr lang="en-US" dirty="0" smtClean="0"/>
              <a:t> short</a:t>
            </a:r>
            <a:endParaRPr lang="en-US" dirty="0"/>
          </a:p>
        </p:txBody>
      </p:sp>
      <p:pic>
        <p:nvPicPr>
          <p:cNvPr id="808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 long </a:t>
            </a:r>
            <a:r>
              <a:rPr lang="en-US" dirty="0" err="1" smtClean="0"/>
              <a:t>vs</a:t>
            </a:r>
            <a:r>
              <a:rPr lang="en-US" dirty="0" smtClean="0"/>
              <a:t> short</a:t>
            </a:r>
            <a:endParaRPr lang="en-US" dirty="0"/>
          </a:p>
        </p:txBody>
      </p:sp>
      <p:pic>
        <p:nvPicPr>
          <p:cNvPr id="757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</a:t>
            </a:r>
            <a:endParaRPr lang="en-US" dirty="0"/>
          </a:p>
        </p:txBody>
      </p:sp>
      <p:pic>
        <p:nvPicPr>
          <p:cNvPr id="839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Events </a:t>
            </a:r>
            <a:endParaRPr lang="en-US" dirty="0"/>
          </a:p>
        </p:txBody>
      </p:sp>
      <p:pic>
        <p:nvPicPr>
          <p:cNvPr id="849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EC24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SITES 'E' &amp; 'F' collapsed</a:t>
            </a:r>
            <a:endParaRPr lang="en-US" dirty="0" smtClean="0"/>
          </a:p>
          <a:p>
            <a:r>
              <a:rPr lang="en-US" dirty="0" smtClean="0"/>
              <a:t>1 trial w/ stimulation during </a:t>
            </a:r>
            <a:r>
              <a:rPr lang="en-US" u="sng" dirty="0" smtClean="0"/>
              <a:t>target</a:t>
            </a:r>
            <a:r>
              <a:rPr lang="en-US" dirty="0" smtClean="0"/>
              <a:t> window only (1 trial w/ </a:t>
            </a:r>
            <a:r>
              <a:rPr lang="en-US" dirty="0" err="1" smtClean="0"/>
              <a:t>bleedover</a:t>
            </a:r>
            <a:r>
              <a:rPr lang="en-US" dirty="0" smtClean="0"/>
              <a:t> into buffer)</a:t>
            </a:r>
          </a:p>
          <a:p>
            <a:r>
              <a:rPr lang="en-US" dirty="0" smtClean="0"/>
              <a:t>     a. 1/1 trial caused error - classified as phonological, velocity -&gt; </a:t>
            </a:r>
            <a:r>
              <a:rPr lang="en-US" dirty="0" err="1" smtClean="0"/>
              <a:t>muhgrasity</a:t>
            </a:r>
            <a:r>
              <a:rPr lang="en-US" dirty="0" smtClean="0"/>
              <a:t> (no error on </a:t>
            </a:r>
            <a:r>
              <a:rPr lang="en-US" dirty="0" err="1" smtClean="0"/>
              <a:t>bleedover</a:t>
            </a:r>
            <a:r>
              <a:rPr lang="en-US" dirty="0" smtClean="0"/>
              <a:t> 	trial)</a:t>
            </a:r>
          </a:p>
          <a:p>
            <a:r>
              <a:rPr lang="en-US" dirty="0" smtClean="0"/>
              <a:t>2 trials w/ stimulation during </a:t>
            </a:r>
            <a:r>
              <a:rPr lang="en-US" u="sng" dirty="0" smtClean="0"/>
              <a:t>buffer</a:t>
            </a:r>
            <a:r>
              <a:rPr lang="en-US" dirty="0" smtClean="0"/>
              <a:t> window only (1 trial w/ </a:t>
            </a:r>
            <a:r>
              <a:rPr lang="en-US" dirty="0" err="1" smtClean="0"/>
              <a:t>bleedover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a.  0/2 trials caused error (no error during </a:t>
            </a:r>
            <a:r>
              <a:rPr lang="en-US" dirty="0" err="1" smtClean="0"/>
              <a:t>bleedover</a:t>
            </a:r>
            <a:r>
              <a:rPr lang="en-US" dirty="0" smtClean="0"/>
              <a:t> trial)</a:t>
            </a:r>
          </a:p>
          <a:p>
            <a:r>
              <a:rPr lang="en-US" dirty="0" smtClean="0"/>
              <a:t>1 trial w/ stimulation during </a:t>
            </a:r>
            <a:r>
              <a:rPr lang="en-US" u="sng" dirty="0" smtClean="0"/>
              <a:t>production</a:t>
            </a:r>
            <a:r>
              <a:rPr lang="en-US" dirty="0" smtClean="0"/>
              <a:t> window only</a:t>
            </a:r>
          </a:p>
          <a:p>
            <a:r>
              <a:rPr lang="en-US" dirty="0" smtClean="0"/>
              <a:t>     a. 1/1 trial caused error - classified as phonological, statistical -&gt; </a:t>
            </a:r>
            <a:r>
              <a:rPr lang="en-US" dirty="0" err="1" smtClean="0"/>
              <a:t>suhdastruh</a:t>
            </a:r>
            <a:endParaRPr lang="en-US" dirty="0" smtClean="0"/>
          </a:p>
          <a:p>
            <a:r>
              <a:rPr lang="en-US" dirty="0" smtClean="0"/>
              <a:t> </a:t>
            </a:r>
          </a:p>
          <a:p>
            <a:r>
              <a:rPr lang="en-US" b="1" dirty="0" smtClean="0"/>
              <a:t>SITE 'D'</a:t>
            </a:r>
            <a:endParaRPr lang="en-US" dirty="0" smtClean="0"/>
          </a:p>
          <a:p>
            <a:r>
              <a:rPr lang="en-US" dirty="0" smtClean="0"/>
              <a:t>0 trials w/ stimulation during </a:t>
            </a:r>
            <a:r>
              <a:rPr lang="en-US" u="sng" dirty="0" smtClean="0"/>
              <a:t>target</a:t>
            </a:r>
            <a:r>
              <a:rPr lang="en-US" dirty="0" smtClean="0"/>
              <a:t> window only</a:t>
            </a:r>
          </a:p>
          <a:p>
            <a:r>
              <a:rPr lang="en-US" dirty="0" smtClean="0"/>
              <a:t>     a. no errors</a:t>
            </a:r>
          </a:p>
          <a:p>
            <a:r>
              <a:rPr lang="en-US" dirty="0" smtClean="0"/>
              <a:t>2 trials w/ stimulation during </a:t>
            </a:r>
            <a:r>
              <a:rPr lang="en-US" u="sng" dirty="0" smtClean="0"/>
              <a:t>buffer</a:t>
            </a:r>
            <a:r>
              <a:rPr lang="en-US" dirty="0" smtClean="0"/>
              <a:t> window only</a:t>
            </a:r>
          </a:p>
          <a:p>
            <a:r>
              <a:rPr lang="en-US" dirty="0" smtClean="0"/>
              <a:t>     a. no errors</a:t>
            </a:r>
          </a:p>
          <a:p>
            <a:r>
              <a:rPr lang="en-US" dirty="0" smtClean="0"/>
              <a:t>2 trials w/ stimulation during </a:t>
            </a:r>
            <a:r>
              <a:rPr lang="en-US" u="sng" dirty="0" smtClean="0"/>
              <a:t>production</a:t>
            </a:r>
            <a:r>
              <a:rPr lang="en-US" dirty="0" smtClean="0"/>
              <a:t> window only (1 w/ partial </a:t>
            </a:r>
            <a:r>
              <a:rPr lang="en-US" dirty="0" err="1" smtClean="0"/>
              <a:t>stim</a:t>
            </a:r>
            <a:r>
              <a:rPr lang="en-US" dirty="0" smtClean="0"/>
              <a:t> during buffer window)</a:t>
            </a:r>
          </a:p>
          <a:p>
            <a:r>
              <a:rPr lang="en-US" dirty="0" smtClean="0"/>
              <a:t>     a. no errors</a:t>
            </a:r>
          </a:p>
          <a:p>
            <a:r>
              <a:rPr lang="en-US" dirty="0" smtClean="0"/>
              <a:t> </a:t>
            </a:r>
          </a:p>
          <a:p>
            <a:r>
              <a:rPr lang="en-US" dirty="0" smtClean="0"/>
              <a:t>OF NOTE: this patient was very tearful throughout the procedure (labiality and pain seemed to be stimulation-related, perhaps given site of tumor location); there was no epilepsy team and during the probe list the patient stated that he felt an "aura", so he most likely was having a seizure and it may question some of his results during both sets of repetition data </a:t>
            </a:r>
          </a:p>
          <a:p>
            <a:r>
              <a:rPr lang="en-US" dirty="0" smtClean="0"/>
              <a:t> </a:t>
            </a:r>
          </a:p>
          <a:p>
            <a:endParaRPr lang="en-US" dirty="0"/>
          </a:p>
        </p:txBody>
      </p:sp>
      <p:pic>
        <p:nvPicPr>
          <p:cNvPr id="9" name="Content Placeholder 8" descr="C:\Users\Miranda\Desktop\Speech &amp; Language Database\Videos\A103_MG_7-23-12\pictures\GALINDOMAXIMO_rep sites marked.PNG"/>
          <p:cNvPicPr>
            <a:picLocks noGrp="1"/>
          </p:cNvPicPr>
          <p:nvPr>
            <p:ph idx="1"/>
          </p:nvPr>
        </p:nvPicPr>
        <p:blipFill>
          <a:blip r:embed="rId2" cstate="print"/>
          <a:srcRect l="14041" t="11455" r="27931" b="15442"/>
          <a:stretch>
            <a:fillRect/>
          </a:stretch>
        </p:blipFill>
        <p:spPr bwMode="auto">
          <a:xfrm>
            <a:off x="3575050" y="1388434"/>
            <a:ext cx="5111750" cy="3622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953000" y="51054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Word: 1/1 phonological error</a:t>
            </a:r>
          </a:p>
          <a:p>
            <a:r>
              <a:rPr lang="en-US" dirty="0" smtClean="0"/>
              <a:t>Delay: 0/2 error</a:t>
            </a:r>
          </a:p>
          <a:p>
            <a:r>
              <a:rPr lang="en-US" dirty="0" smtClean="0"/>
              <a:t>Rep: 1/1 phonological error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5000" y="3048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Word: 0/0</a:t>
            </a:r>
          </a:p>
          <a:p>
            <a:r>
              <a:rPr lang="en-US" dirty="0" smtClean="0"/>
              <a:t>Delay: 0/2</a:t>
            </a:r>
          </a:p>
          <a:p>
            <a:r>
              <a:rPr lang="en-US" dirty="0" smtClean="0"/>
              <a:t>Rep: 0/2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43600" y="3657600"/>
            <a:ext cx="228600" cy="1447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477000" y="1219200"/>
            <a:ext cx="304800" cy="1905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0"/>
            <a:ext cx="8229600" cy="443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smtClean="0"/>
              <a:t>53   4</a:t>
            </a:r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9175" y="4038600"/>
            <a:ext cx="7105650" cy="214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8229600" cy="443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smtClean="0"/>
              <a:t>54   4</a:t>
            </a:r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9175" y="4343400"/>
            <a:ext cx="7105650" cy="214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85800"/>
            <a:ext cx="8229600" cy="443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smtClean="0"/>
              <a:t>52   4</a:t>
            </a:r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9175" y="4191000"/>
            <a:ext cx="7105650" cy="214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8229600" cy="443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smtClean="0"/>
              <a:t>147    5</a:t>
            </a:r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343400"/>
            <a:ext cx="7105650" cy="214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38200"/>
            <a:ext cx="8229600" cy="443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smtClean="0"/>
              <a:t>131    5</a:t>
            </a:r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267200"/>
            <a:ext cx="7105650" cy="214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762000"/>
            <a:ext cx="8229600" cy="443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smtClean="0"/>
              <a:t>115    5</a:t>
            </a:r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9175" y="4495800"/>
            <a:ext cx="7105650" cy="214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8229600" cy="4431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smtClean="0"/>
              <a:t>116    5</a:t>
            </a:r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9175" y="4038600"/>
            <a:ext cx="7105650" cy="214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EC22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9 trials w/ stimulation during </a:t>
            </a:r>
            <a:r>
              <a:rPr lang="en-US" u="sng" dirty="0" smtClean="0"/>
              <a:t>target </a:t>
            </a:r>
            <a:r>
              <a:rPr lang="en-US" dirty="0" smtClean="0"/>
              <a:t>presentation only</a:t>
            </a:r>
          </a:p>
          <a:p>
            <a:r>
              <a:rPr lang="en-US" dirty="0" smtClean="0"/>
              <a:t>     a. 4/9 trials caused errors</a:t>
            </a:r>
          </a:p>
          <a:p>
            <a:r>
              <a:rPr lang="en-US" dirty="0" smtClean="0"/>
              <a:t>          a. 3 perceptual errors, "I didn't understand it", 1 real word substitution (native -&gt; negative)</a:t>
            </a:r>
          </a:p>
          <a:p>
            <a:r>
              <a:rPr lang="en-US" dirty="0" smtClean="0"/>
              <a:t>6 trials stimulation during </a:t>
            </a:r>
            <a:r>
              <a:rPr lang="en-US" u="sng" dirty="0" smtClean="0"/>
              <a:t>buffer</a:t>
            </a:r>
            <a:r>
              <a:rPr lang="en-US" dirty="0" smtClean="0"/>
              <a:t> window only</a:t>
            </a:r>
          </a:p>
          <a:p>
            <a:r>
              <a:rPr lang="en-US" dirty="0" smtClean="0"/>
              <a:t>     a. no errors during buffer period </a:t>
            </a:r>
          </a:p>
          <a:p>
            <a:r>
              <a:rPr lang="en-US" dirty="0" smtClean="0"/>
              <a:t>9 trials w/ stimulation during </a:t>
            </a:r>
            <a:r>
              <a:rPr lang="en-US" u="sng" dirty="0" smtClean="0"/>
              <a:t>production</a:t>
            </a:r>
            <a:r>
              <a:rPr lang="en-US" dirty="0" smtClean="0"/>
              <a:t> window only (1 additional trial with partial </a:t>
            </a:r>
            <a:r>
              <a:rPr lang="en-US" dirty="0" err="1" smtClean="0"/>
              <a:t>stim</a:t>
            </a:r>
            <a:r>
              <a:rPr lang="en-US" dirty="0" smtClean="0"/>
              <a:t> during buffer)</a:t>
            </a:r>
          </a:p>
          <a:p>
            <a:r>
              <a:rPr lang="en-US" dirty="0" smtClean="0"/>
              <a:t>     a. 2/9 trials caused errors</a:t>
            </a:r>
          </a:p>
          <a:p>
            <a:r>
              <a:rPr lang="en-US" dirty="0" smtClean="0"/>
              <a:t>a. classified as phonological errors. these were non-word responses that seemed to be affected by 	poor phonological selection or altered output during disrupted feedback (</a:t>
            </a:r>
            <a:r>
              <a:rPr lang="en-US" dirty="0" err="1" smtClean="0"/>
              <a:t>e.g</a:t>
            </a:r>
            <a:r>
              <a:rPr lang="en-US" dirty="0" smtClean="0"/>
              <a:t>, velocity -&gt; 	</a:t>
            </a:r>
            <a:r>
              <a:rPr lang="en-US" dirty="0" err="1" smtClean="0"/>
              <a:t>velositivity</a:t>
            </a:r>
            <a:r>
              <a:rPr lang="en-US" dirty="0" smtClean="0"/>
              <a:t>; delivery -&gt; </a:t>
            </a:r>
            <a:r>
              <a:rPr lang="en-US" dirty="0" err="1" smtClean="0"/>
              <a:t>deliverty</a:t>
            </a:r>
            <a:r>
              <a:rPr lang="en-US" dirty="0" smtClean="0"/>
              <a:t>...deliver...something like that)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Content Placeholder 8" descr="C:\Users\Miranda\Desktop\Speech &amp; Language Database\Videos\A97_KP_4-27-12\photos\A97_4-30-12_rep sites marked.png"/>
          <p:cNvPicPr>
            <a:picLocks noGrp="1"/>
          </p:cNvPicPr>
          <p:nvPr>
            <p:ph idx="1"/>
          </p:nvPr>
        </p:nvPicPr>
        <p:blipFill>
          <a:blip r:embed="rId2" cstate="print"/>
          <a:srcRect l="14906" t="5728" r="28104" b="21332"/>
          <a:stretch>
            <a:fillRect/>
          </a:stretch>
        </p:blipFill>
        <p:spPr bwMode="auto">
          <a:xfrm>
            <a:off x="3575050" y="1359558"/>
            <a:ext cx="5111750" cy="368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0" y="502920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Word: 4/9 (3 perceptual, 1 real word sub)</a:t>
            </a:r>
          </a:p>
          <a:p>
            <a:r>
              <a:rPr lang="en-US" dirty="0" smtClean="0"/>
              <a:t>Delay: 0/0</a:t>
            </a:r>
          </a:p>
          <a:p>
            <a:r>
              <a:rPr lang="en-US" dirty="0" smtClean="0"/>
              <a:t>Rep: 2/9 phonological error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715000" y="3581400"/>
            <a:ext cx="228600" cy="1447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smtClean="0"/>
              <a:t>147    1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7848" y="438150"/>
            <a:ext cx="7153276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848" y="1581150"/>
            <a:ext cx="7153276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0724" y="2724150"/>
            <a:ext cx="7153276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7648" y="1657350"/>
            <a:ext cx="2352035" cy="1267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7648" y="2800350"/>
            <a:ext cx="2362200" cy="1273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1448" y="514350"/>
            <a:ext cx="2362200" cy="127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90724" y="3886200"/>
            <a:ext cx="7153276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" y="3962400"/>
            <a:ext cx="2461252" cy="132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EC23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SITE 'C'</a:t>
            </a:r>
            <a:endParaRPr lang="en-US" dirty="0" smtClean="0"/>
          </a:p>
          <a:p>
            <a:r>
              <a:rPr lang="en-US" dirty="0" smtClean="0"/>
              <a:t>3 trials w/ stimulation during </a:t>
            </a:r>
            <a:r>
              <a:rPr lang="en-US" u="sng" dirty="0" smtClean="0"/>
              <a:t>target</a:t>
            </a:r>
            <a:r>
              <a:rPr lang="en-US" dirty="0" smtClean="0"/>
              <a:t> window only (2 additional trials w/ </a:t>
            </a:r>
            <a:r>
              <a:rPr lang="en-US" dirty="0" err="1" smtClean="0"/>
              <a:t>bleedover</a:t>
            </a:r>
            <a:r>
              <a:rPr lang="en-US" dirty="0" smtClean="0"/>
              <a:t> into buffer window)</a:t>
            </a:r>
          </a:p>
          <a:p>
            <a:r>
              <a:rPr lang="en-US" dirty="0" smtClean="0"/>
              <a:t>    a. 1/3 trials caused error (1 </a:t>
            </a:r>
            <a:r>
              <a:rPr lang="en-US" dirty="0" err="1" smtClean="0"/>
              <a:t>bleedover</a:t>
            </a:r>
            <a:r>
              <a:rPr lang="en-US" dirty="0" smtClean="0"/>
              <a:t> trial classified as an error)</a:t>
            </a:r>
          </a:p>
          <a:p>
            <a:r>
              <a:rPr lang="en-US" dirty="0" smtClean="0"/>
              <a:t>        a. error classified as perceptual (</a:t>
            </a:r>
            <a:r>
              <a:rPr lang="en-US" dirty="0" err="1" smtClean="0"/>
              <a:t>bleedover</a:t>
            </a:r>
            <a:r>
              <a:rPr lang="en-US" dirty="0" smtClean="0"/>
              <a:t> error classified as perceptual)</a:t>
            </a:r>
          </a:p>
          <a:p>
            <a:r>
              <a:rPr lang="en-US" dirty="0" smtClean="0"/>
              <a:t>0 trials w/ stimulation during </a:t>
            </a:r>
            <a:r>
              <a:rPr lang="en-US" u="sng" dirty="0" smtClean="0"/>
              <a:t>buffer</a:t>
            </a:r>
            <a:r>
              <a:rPr lang="en-US" dirty="0" smtClean="0"/>
              <a:t> window only</a:t>
            </a:r>
          </a:p>
          <a:p>
            <a:r>
              <a:rPr lang="en-US" dirty="0" smtClean="0"/>
              <a:t>1 trial w/ stimulation during </a:t>
            </a:r>
            <a:r>
              <a:rPr lang="en-US" u="sng" dirty="0" smtClean="0"/>
              <a:t>production</a:t>
            </a:r>
            <a:r>
              <a:rPr lang="en-US" dirty="0" smtClean="0"/>
              <a:t> window only (1 w/ partial stimulation during buffer window)</a:t>
            </a:r>
          </a:p>
          <a:p>
            <a:r>
              <a:rPr lang="en-US" dirty="0" smtClean="0"/>
              <a:t>    a. 0 errors (1 error during partial stimulation trial - classified as offset error)</a:t>
            </a:r>
          </a:p>
          <a:p>
            <a:r>
              <a:rPr lang="en-US" dirty="0" smtClean="0"/>
              <a:t> </a:t>
            </a:r>
          </a:p>
          <a:p>
            <a:r>
              <a:rPr lang="en-US" b="1" dirty="0" smtClean="0"/>
              <a:t>SITE 'D'</a:t>
            </a:r>
            <a:endParaRPr lang="en-US" dirty="0" smtClean="0"/>
          </a:p>
          <a:p>
            <a:r>
              <a:rPr lang="en-US" dirty="0" smtClean="0"/>
              <a:t>1 trial w/ stimulation during </a:t>
            </a:r>
            <a:r>
              <a:rPr lang="en-US" u="sng" dirty="0" smtClean="0"/>
              <a:t>target</a:t>
            </a:r>
            <a:r>
              <a:rPr lang="en-US" dirty="0" smtClean="0"/>
              <a:t> window only</a:t>
            </a:r>
          </a:p>
          <a:p>
            <a:r>
              <a:rPr lang="en-US" dirty="0" smtClean="0"/>
              <a:t>     a. 1/1 trials caused error - classified as perceptual error, "</a:t>
            </a:r>
            <a:r>
              <a:rPr lang="en-US" dirty="0" err="1" smtClean="0"/>
              <a:t>i</a:t>
            </a:r>
            <a:r>
              <a:rPr lang="en-US" dirty="0" smtClean="0"/>
              <a:t> don't know"</a:t>
            </a:r>
          </a:p>
          <a:p>
            <a:r>
              <a:rPr lang="en-US" dirty="0" smtClean="0"/>
              <a:t>4 trials w/ stimulation during </a:t>
            </a:r>
            <a:r>
              <a:rPr lang="en-US" u="sng" dirty="0" smtClean="0"/>
              <a:t>buffer</a:t>
            </a:r>
            <a:r>
              <a:rPr lang="en-US" dirty="0" smtClean="0"/>
              <a:t> window only (3 addition trials w/ </a:t>
            </a:r>
            <a:r>
              <a:rPr lang="en-US" dirty="0" err="1" smtClean="0"/>
              <a:t>bleedover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 a. 0/4 trials w/ error (1/3 trials w/ error - classified as offset error)</a:t>
            </a:r>
          </a:p>
          <a:p>
            <a:r>
              <a:rPr lang="en-US" dirty="0" smtClean="0"/>
              <a:t>2 trials w/ stimulation during </a:t>
            </a:r>
            <a:r>
              <a:rPr lang="en-US" u="sng" dirty="0" smtClean="0"/>
              <a:t>production</a:t>
            </a:r>
            <a:r>
              <a:rPr lang="en-US" dirty="0" smtClean="0"/>
              <a:t> window only</a:t>
            </a:r>
          </a:p>
          <a:p>
            <a:r>
              <a:rPr lang="en-US" dirty="0" smtClean="0"/>
              <a:t>     a. 1/2 trials w/ error - classified as phonological error</a:t>
            </a:r>
          </a:p>
          <a:p>
            <a:r>
              <a:rPr lang="en-US" dirty="0" smtClean="0"/>
              <a:t>         a. of note: the target was motive and the patient said "</a:t>
            </a:r>
            <a:r>
              <a:rPr lang="en-US" dirty="0" err="1" smtClean="0"/>
              <a:t>moutuh</a:t>
            </a:r>
            <a:r>
              <a:rPr lang="en-US" dirty="0" smtClean="0"/>
              <a:t>" and then self-corrected and said </a:t>
            </a:r>
          </a:p>
          <a:p>
            <a:r>
              <a:rPr lang="en-US" dirty="0" smtClean="0"/>
              <a:t>	"motive" at the stimulation offset</a:t>
            </a:r>
          </a:p>
          <a:p>
            <a:endParaRPr lang="en-US" dirty="0"/>
          </a:p>
        </p:txBody>
      </p:sp>
      <p:pic>
        <p:nvPicPr>
          <p:cNvPr id="9" name="Content Placeholder 8" descr="C:\Users\Miranda\Desktop\Speech &amp; Language Database\Videos\A101_NR_7-2-12\A101_NR_7-2-12\A101_7-2-2012_rep sites marked.png"/>
          <p:cNvPicPr>
            <a:picLocks noGrp="1"/>
          </p:cNvPicPr>
          <p:nvPr>
            <p:ph idx="1"/>
          </p:nvPr>
        </p:nvPicPr>
        <p:blipFill>
          <a:blip r:embed="rId2" cstate="print"/>
          <a:srcRect l="15594" t="16821" r="29149" b="20525"/>
          <a:stretch>
            <a:fillRect/>
          </a:stretch>
        </p:blipFill>
        <p:spPr bwMode="auto">
          <a:xfrm>
            <a:off x="3575050" y="1569471"/>
            <a:ext cx="5111750" cy="326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953000" y="50292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Word: 1/3 perceptual error</a:t>
            </a:r>
          </a:p>
          <a:p>
            <a:r>
              <a:rPr lang="en-US" dirty="0" smtClean="0"/>
              <a:t>Delay: 0/0</a:t>
            </a:r>
          </a:p>
          <a:p>
            <a:r>
              <a:rPr lang="en-US" dirty="0" smtClean="0"/>
              <a:t>Rep: 0/1 error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15000" y="6096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Word: 1/1 perceptual error</a:t>
            </a:r>
          </a:p>
          <a:p>
            <a:r>
              <a:rPr lang="en-US" dirty="0" smtClean="0"/>
              <a:t>Delay: 0/4</a:t>
            </a:r>
          </a:p>
          <a:p>
            <a:r>
              <a:rPr lang="en-US" dirty="0" smtClean="0"/>
              <a:t>Rep: 1/3 Phonological error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15000" y="3581400"/>
            <a:ext cx="228600" cy="1447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553200" y="1524000"/>
            <a:ext cx="228600" cy="1600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133600"/>
            <a:ext cx="8539816" cy="300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mSTG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581400"/>
            <a:ext cx="8539816" cy="300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 l="21234" t="23152" r="32051" b="22826"/>
          <a:stretch>
            <a:fillRect/>
          </a:stretch>
        </p:blipFill>
        <p:spPr bwMode="auto">
          <a:xfrm>
            <a:off x="0" y="3886200"/>
            <a:ext cx="1676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 r="29205" b="27972"/>
          <a:stretch>
            <a:fillRect/>
          </a:stretch>
        </p:blipFill>
        <p:spPr bwMode="auto">
          <a:xfrm>
            <a:off x="-762000" y="1981200"/>
            <a:ext cx="258594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/>
          <a:srcRect t="55116"/>
          <a:stretch>
            <a:fillRect/>
          </a:stretch>
        </p:blipFill>
        <p:spPr bwMode="auto">
          <a:xfrm>
            <a:off x="1295400" y="5257800"/>
            <a:ext cx="81915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417"/>
            <a:ext cx="8229600" cy="769441"/>
          </a:xfrm>
        </p:spPr>
        <p:txBody>
          <a:bodyPr>
            <a:spAutoFit/>
          </a:bodyPr>
          <a:lstStyle/>
          <a:p>
            <a:r>
              <a:rPr lang="en-US" dirty="0" err="1" smtClean="0"/>
              <a:t>pSTG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524124"/>
            <a:ext cx="8191500" cy="288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3971924"/>
            <a:ext cx="8191500" cy="288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r="27284"/>
          <a:stretch>
            <a:fillRect/>
          </a:stretch>
        </p:blipFill>
        <p:spPr bwMode="auto">
          <a:xfrm>
            <a:off x="-609600" y="2295524"/>
            <a:ext cx="2819400" cy="213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 r="29412"/>
          <a:stretch>
            <a:fillRect/>
          </a:stretch>
        </p:blipFill>
        <p:spPr bwMode="auto">
          <a:xfrm>
            <a:off x="-609600" y="3819523"/>
            <a:ext cx="2743200" cy="2138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 l="1785" t="58249"/>
          <a:stretch>
            <a:fillRect/>
          </a:stretch>
        </p:blipFill>
        <p:spPr bwMode="auto">
          <a:xfrm>
            <a:off x="1447800" y="5601804"/>
            <a:ext cx="8387416" cy="1256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409</Words>
  <Application>Microsoft Office PowerPoint</Application>
  <PresentationFormat>On-screen Show (4:3)</PresentationFormat>
  <Paragraphs>86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Stimulation error rates</vt:lpstr>
      <vt:lpstr>EC22</vt:lpstr>
      <vt:lpstr>EC22</vt:lpstr>
      <vt:lpstr>147    1</vt:lpstr>
      <vt:lpstr>Slide 5</vt:lpstr>
      <vt:lpstr>EC23</vt:lpstr>
      <vt:lpstr>EC23</vt:lpstr>
      <vt:lpstr>mSTG</vt:lpstr>
      <vt:lpstr>pSTG</vt:lpstr>
      <vt:lpstr>Corr &gt;.28 (top 95%) p&gt;0.05 to mean chan30 WO 1-800</vt:lpstr>
      <vt:lpstr>Corr &gt;.59 (top 95%) p&gt;0.05 to chan102 WO 1-800 (single trial corr)</vt:lpstr>
      <vt:lpstr>Corr &gt;.47(top 95%) p&gt;0.05 to chan21 WO 1-800 (single trial corr)</vt:lpstr>
      <vt:lpstr>Corr &gt;.27(top 95%) p&gt;0.05 to chan30 Beep 1-800 (single trial corr)</vt:lpstr>
      <vt:lpstr>Slide 14</vt:lpstr>
      <vt:lpstr>WO long vs short</vt:lpstr>
      <vt:lpstr>B long vs short</vt:lpstr>
      <vt:lpstr>RO</vt:lpstr>
      <vt:lpstr>All Events </vt:lpstr>
      <vt:lpstr>EC24</vt:lpstr>
      <vt:lpstr>EC24</vt:lpstr>
      <vt:lpstr>53   4</vt:lpstr>
      <vt:lpstr>54   4</vt:lpstr>
      <vt:lpstr>52   4</vt:lpstr>
      <vt:lpstr>147    5</vt:lpstr>
      <vt:lpstr>131    5</vt:lpstr>
      <vt:lpstr>115    5</vt:lpstr>
      <vt:lpstr>116    5</vt:lpstr>
      <vt:lpstr>Slide 28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147    1</dc:title>
  <dc:creator>Angela</dc:creator>
  <cp:lastModifiedBy>Angela</cp:lastModifiedBy>
  <cp:revision>181</cp:revision>
  <dcterms:created xsi:type="dcterms:W3CDTF">2012-10-08T17:14:35Z</dcterms:created>
  <dcterms:modified xsi:type="dcterms:W3CDTF">2012-10-09T23:31:47Z</dcterms:modified>
</cp:coreProperties>
</file>